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275" r:id="rId2"/>
    <p:sldId id="257" r:id="rId3"/>
    <p:sldId id="319" r:id="rId4"/>
    <p:sldId id="323" r:id="rId5"/>
    <p:sldId id="322" r:id="rId6"/>
    <p:sldId id="320" r:id="rId7"/>
    <p:sldId id="321" r:id="rId8"/>
    <p:sldId id="324" r:id="rId9"/>
    <p:sldId id="325" r:id="rId10"/>
    <p:sldId id="326" r:id="rId11"/>
    <p:sldId id="327" r:id="rId12"/>
    <p:sldId id="328" r:id="rId13"/>
    <p:sldId id="329" r:id="rId14"/>
    <p:sldId id="343" r:id="rId15"/>
    <p:sldId id="344" r:id="rId16"/>
    <p:sldId id="331" r:id="rId17"/>
    <p:sldId id="333" r:id="rId18"/>
    <p:sldId id="330" r:id="rId19"/>
    <p:sldId id="334" r:id="rId20"/>
    <p:sldId id="332" r:id="rId21"/>
    <p:sldId id="335" r:id="rId22"/>
    <p:sldId id="336" r:id="rId23"/>
    <p:sldId id="337" r:id="rId24"/>
    <p:sldId id="338" r:id="rId25"/>
    <p:sldId id="340" r:id="rId26"/>
    <p:sldId id="339" r:id="rId27"/>
    <p:sldId id="341" r:id="rId28"/>
    <p:sldId id="342" r:id="rId29"/>
    <p:sldId id="26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11/27/2025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8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4" r:id="rId3"/>
    <p:sldLayoutId id="2147483683" r:id="rId4"/>
    <p:sldLayoutId id="2147483679" r:id="rId5"/>
    <p:sldLayoutId id="2147483680" r:id="rId6"/>
    <p:sldLayoutId id="2147483681" r:id="rId7"/>
    <p:sldLayoutId id="2147483682" r:id="rId8"/>
    <p:sldLayoutId id="214748368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48D0D-52D7-4580-C2D8-44BFFE6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25AE-047E-6088-AE73-8DBD5870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968" y="1416286"/>
            <a:ext cx="839595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oán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tử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này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đại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diện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sự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giao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phối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giữa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Hai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bằng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cách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sử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tử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lọc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điểm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ghép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chọn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ngẫu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nhiên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Sau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đó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gen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tại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những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điểm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ghép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này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trao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đổi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từ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đó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ra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hoàn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toàn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mới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510920-5716-9587-12C2-F0D81A7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Inter"/>
              </a:rPr>
              <a:t>Crossover</a:t>
            </a:r>
            <a:br>
              <a:rPr lang="en-US" b="1" i="0" dirty="0">
                <a:solidFill>
                  <a:srgbClr val="09090B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E7C27E87-30B2-9EF2-3D87-A4E252AC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2" y="3370718"/>
            <a:ext cx="8673846" cy="207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8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48D0D-52D7-4580-C2D8-44BFFE6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25AE-047E-6088-AE73-8DBD5870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359" y="1163684"/>
            <a:ext cx="839595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Chúng</a:t>
            </a:r>
            <a:r>
              <a:rPr lang="en-US" sz="2000" dirty="0"/>
              <a:t> ta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áp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trao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chéo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bước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, </a:t>
            </a:r>
            <a:r>
              <a:rPr lang="en-US" sz="2000" dirty="0" err="1"/>
              <a:t>nhưng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dừng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ở </a:t>
            </a:r>
            <a:r>
              <a:rPr lang="en-US" sz="2000" dirty="0" err="1"/>
              <a:t>trao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chéo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1 </a:t>
            </a:r>
            <a:r>
              <a:rPr lang="en-US" sz="2000" dirty="0" err="1"/>
              <a:t>điểm</a:t>
            </a:r>
            <a:r>
              <a:rPr lang="en-US" sz="2000" dirty="0"/>
              <a:t>, ta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trao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510920-5716-9587-12C2-F0D81A7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Inter"/>
              </a:rPr>
              <a:t>Crossover</a:t>
            </a:r>
            <a:br>
              <a:rPr lang="en-US" b="1" i="0" dirty="0">
                <a:solidFill>
                  <a:srgbClr val="09090B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739F-0CE0-3CB8-ED61-5A8F6F7A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08" y="2084643"/>
            <a:ext cx="7385972" cy="406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4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48D0D-52D7-4580-C2D8-44BFFE6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25AE-047E-6088-AE73-8DBD5870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359" y="1163684"/>
            <a:ext cx="839595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trao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chéo</a:t>
            </a:r>
            <a:r>
              <a:rPr lang="en-US" sz="2000" dirty="0"/>
              <a:t> </a:t>
            </a:r>
            <a:r>
              <a:rPr lang="en-US" sz="2000" dirty="0" err="1"/>
              <a:t>diễn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nhiên</a:t>
            </a:r>
            <a:r>
              <a:rPr lang="en-US" sz="2000" dirty="0"/>
              <a:t> </a:t>
            </a:r>
            <a:r>
              <a:rPr lang="en-US" sz="2000" dirty="0" err="1"/>
              <a:t>hơn</a:t>
            </a:r>
            <a:r>
              <a:rPr lang="en-US" sz="2000" dirty="0"/>
              <a:t>,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xảy</a:t>
            </a:r>
            <a:r>
              <a:rPr lang="en-US" sz="2000" dirty="0"/>
              <a:t> </a:t>
            </a:r>
            <a:r>
              <a:rPr lang="en-US" sz="2000" dirty="0" err="1"/>
              <a:t>ra</a:t>
            </a:r>
            <a:r>
              <a:rPr lang="en-US" sz="2000" dirty="0"/>
              <a:t> ở </a:t>
            </a:r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kỳ</a:t>
            </a:r>
            <a:r>
              <a:rPr lang="en-US" sz="2000" dirty="0"/>
              <a:t> </a:t>
            </a:r>
            <a:r>
              <a:rPr lang="en-US" sz="2000" dirty="0" err="1"/>
              <a:t>đâu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cá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, </a:t>
            </a:r>
            <a:r>
              <a:rPr lang="en-US" sz="2000" dirty="0" err="1"/>
              <a:t>chúng</a:t>
            </a:r>
            <a:r>
              <a:rPr lang="en-US" sz="2000" dirty="0"/>
              <a:t> ta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lai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,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510920-5716-9587-12C2-F0D81A7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Inter"/>
              </a:rPr>
              <a:t>Crossover</a:t>
            </a:r>
            <a:br>
              <a:rPr lang="en-US" b="1" i="0" dirty="0">
                <a:solidFill>
                  <a:srgbClr val="09090B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4FBAB-E4AF-ABB2-B06A-F3B0B3BF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2267831"/>
            <a:ext cx="7590816" cy="377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0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C48D0D-52D7-4580-C2D8-44BFFE6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25AE-047E-6088-AE73-8DBD5870D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359" y="1163684"/>
            <a:ext cx="8395955" cy="4351338"/>
          </a:xfrm>
        </p:spPr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tử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đột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Ý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tưởng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chính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là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chèn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gen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ngẫu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nhiên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vào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con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để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duy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trì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sự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đa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dạng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nhằm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tránh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điểm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cực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trị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cục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bộ</a:t>
            </a:r>
            <a:r>
              <a:rPr lang="en-US" sz="20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510920-5716-9587-12C2-F0D81A7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Inter"/>
              </a:rPr>
              <a:t>Mutation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599F0-AAAA-D789-B345-0CDFFD8E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4430"/>
            <a:ext cx="9144000" cy="34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3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23E3E-060A-DBDC-3C65-D59A6243B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51AE-DC9E-E60D-72AF-150BA9A14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93" y="1190207"/>
            <a:ext cx="912616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 string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Trong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Z,a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-z, 0-9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fitness score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 string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8F795D-81C2-9D66-DAB0-D73E0113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2493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9A866-FF82-96BB-CB08-70107D1A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FAB78A-4117-1058-6725-F5C8EFB1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C0882-F439-2665-735D-DBDE1906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097"/>
            <a:ext cx="4369193" cy="5575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A56F8-4BD0-E091-5E43-2A0232FE9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193" y="641097"/>
            <a:ext cx="4765842" cy="483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04913-002C-B2F4-70AD-A525A286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ECC45-0DAB-531E-407C-DC3150F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ource Sans 3"/>
              </a:rPr>
              <a:t>Mutation Algorithms for Real-Valued Parameters (GA)</a:t>
            </a:r>
            <a:br>
              <a:rPr lang="en-US" b="1" i="0" dirty="0">
                <a:effectLst/>
                <a:latin typeface="Source Sans 3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CBF8677-02A9-4E42-9AAD-9FFD85282A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58497" y="1375570"/>
                <a:ext cx="8220725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Uniform mutation</a:t>
                </a:r>
              </a:p>
              <a:p>
                <a:r>
                  <a:rPr lang="en-US" sz="2000" dirty="0"/>
                  <a:t>Trong </a:t>
                </a:r>
                <a:r>
                  <a:rPr lang="en-US" sz="2000" dirty="0" err="1"/>
                  <a:t>đột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biến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đồng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nhất</a:t>
                </a:r>
                <a:r>
                  <a:rPr lang="en-US" sz="2000" dirty="0"/>
                  <a:t>, ta </a:t>
                </a:r>
                <a:r>
                  <a:rPr lang="en-US" sz="2000" dirty="0" err="1"/>
                  <a:t>chọn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một</a:t>
                </a:r>
                <a:r>
                  <a:rPr lang="en-US" sz="2000" dirty="0"/>
                  <a:t> gen </a:t>
                </a:r>
                <a:r>
                  <a:rPr lang="en-US" sz="2000" dirty="0" err="1"/>
                  <a:t>ngẫu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từ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nhiễm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sắc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thể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giả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sử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gán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giá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trị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ngẫu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không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đồng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nhất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nó</a:t>
                </a:r>
                <a:r>
                  <a:rPr lang="en-US" sz="2000" dirty="0"/>
                  <a:t>. </a:t>
                </a:r>
                <a:r>
                  <a:rPr lang="en-US" sz="2000" dirty="0" err="1"/>
                  <a:t>Giả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sử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nằm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trong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khoảng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khi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chúng</a:t>
                </a:r>
                <a:r>
                  <a:rPr lang="en-US" sz="2000" dirty="0"/>
                  <a:t> ta </a:t>
                </a:r>
                <a:r>
                  <a:rPr lang="en-US" sz="2000" dirty="0" err="1"/>
                  <a:t>gán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cho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:r>
                  <a:rPr lang="en-US" sz="2000" dirty="0" err="1"/>
                  <a:t>trong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đó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biểu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thị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ngẫu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đồng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nhất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nằm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trong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khoảng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 err="1"/>
                  <a:t>Thuật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toán</a:t>
                </a:r>
                <a:r>
                  <a:rPr lang="en-US" sz="2000" dirty="0"/>
                  <a:t>: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dirty="0" err="1"/>
                  <a:t>Chọn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một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nguyên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ngẫu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từ</a:t>
                </a:r>
                <a:r>
                  <a:rPr lang="en-US" sz="2000" dirty="0"/>
                  <a:t> [1,n].</a:t>
                </a:r>
              </a:p>
              <a:p>
                <a:pPr marL="457200" indent="-457200">
                  <a:buFont typeface="+mj-lt"/>
                  <a:buAutoNum type="alphaLcParenR"/>
                </a:pPr>
                <a:r>
                  <a:rPr lang="en-US" sz="2000" dirty="0" err="1"/>
                  <a:t>Gán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18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giá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trị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CBF8677-02A9-4E42-9AAD-9FFD85282A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58497" y="1375570"/>
                <a:ext cx="8220725" cy="4351338"/>
              </a:xfrm>
              <a:blipFill>
                <a:blip r:embed="rId2"/>
                <a:stretch>
                  <a:fillRect l="-1484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04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04913-002C-B2F4-70AD-A525A286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ECC45-0DAB-531E-407C-DC3150F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ource Sans 3"/>
              </a:rPr>
              <a:t>Mutation Algorithms for Real-Valued Parameters (GA)</a:t>
            </a:r>
            <a:br>
              <a:rPr lang="en-US" b="1" i="0" dirty="0">
                <a:effectLst/>
                <a:latin typeface="Source Sans 3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BF8677-02A9-4E42-9AAD-9FFD85282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728" y="1253331"/>
            <a:ext cx="8220725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Boundary 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E11D1-38E1-C51E-88D9-2E538F4E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0" y="1810871"/>
            <a:ext cx="8780195" cy="30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6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04913-002C-B2F4-70AD-A525A286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ECC45-0DAB-531E-407C-DC3150F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ource Sans 3"/>
              </a:rPr>
              <a:t>Mutation Algorithms for Real-Valued Parameters (GA)</a:t>
            </a:r>
            <a:br>
              <a:rPr lang="en-US" b="1" i="0" dirty="0">
                <a:effectLst/>
                <a:latin typeface="Source Sans 3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BF8677-02A9-4E42-9AAD-9FFD85282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90207"/>
            <a:ext cx="8220725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 Uniform mutation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FF04C4-A262-B52B-C1A1-1753DCA7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340"/>
            <a:ext cx="9144000" cy="42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0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04913-002C-B2F4-70AD-A525A286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ECC45-0DAB-531E-407C-DC3150F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ource Sans 3"/>
              </a:rPr>
              <a:t>Mutation Algorithms for Real-Valued Parameters (GA)</a:t>
            </a:r>
            <a:br>
              <a:rPr lang="en-US" b="1" i="0" dirty="0">
                <a:effectLst/>
                <a:latin typeface="Source Sans 3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BF8677-02A9-4E42-9AAD-9FFD85282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90207"/>
            <a:ext cx="8220725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Non- Uniform 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02B3C-A8E7-7F19-84BE-A8C5CB8E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6932"/>
            <a:ext cx="9144000" cy="25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3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BDD3B-DCC3-D89E-9139-747D7D7B931F}"/>
              </a:ext>
            </a:extLst>
          </p:cNvPr>
          <p:cNvSpPr txBox="1"/>
          <p:nvPr/>
        </p:nvSpPr>
        <p:spPr>
          <a:xfrm>
            <a:off x="1159565" y="2626861"/>
            <a:ext cx="5599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04913-002C-B2F4-70AD-A525A286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ECC45-0DAB-531E-407C-DC3150F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ource Sans 3"/>
              </a:rPr>
              <a:t>Mutation Algorithms for Real-Valued Parameters (GA)</a:t>
            </a:r>
            <a:br>
              <a:rPr lang="en-US" b="1" i="0" dirty="0">
                <a:effectLst/>
                <a:latin typeface="Source Sans 3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BF8677-02A9-4E42-9AAD-9FFD85282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53331"/>
            <a:ext cx="8220725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Gaussian 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8A3B6-2E23-214B-F8A5-2D11B06D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542"/>
            <a:ext cx="9144000" cy="391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04913-002C-B2F4-70AD-A525A286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1ECC45-0DAB-531E-407C-DC3150FE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Source Sans 3"/>
              </a:rPr>
              <a:t>Mutation Algorithms for Real-Valued Parameters (GA)</a:t>
            </a:r>
            <a:br>
              <a:rPr lang="en-US" b="1" i="0" dirty="0">
                <a:effectLst/>
                <a:latin typeface="Source Sans 3"/>
              </a:rPr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BF8677-02A9-4E42-9AAD-9FFD85282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53331"/>
            <a:ext cx="8220725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Gaussian Mutation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33B98-C143-4499-4718-ED9A8282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1740"/>
            <a:ext cx="9144000" cy="42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30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9CB-BA9B-91E0-0B88-1FC03D27F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53331"/>
            <a:ext cx="861517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NSGA-ii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phổ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quyết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.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ưu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2 hay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mẫu</a:t>
            </a:r>
            <a:r>
              <a:rPr lang="en-US" sz="2000" dirty="0"/>
              <a:t> </a:t>
            </a:r>
            <a:r>
              <a:rPr lang="en-US" sz="2000" dirty="0" err="1"/>
              <a:t>thuẫn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. Do </a:t>
            </a:r>
            <a:r>
              <a:rPr lang="en-US" sz="2000" dirty="0" err="1"/>
              <a:t>hiếm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duy</a:t>
            </a:r>
            <a:r>
              <a:rPr lang="en-US" sz="2000" dirty="0"/>
              <a:t> </a:t>
            </a:r>
            <a:r>
              <a:rPr lang="en-US" sz="2000" dirty="0" err="1"/>
              <a:t>trì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,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pháp</a:t>
            </a:r>
            <a:r>
              <a:rPr lang="en-US" sz="2000" dirty="0"/>
              <a:t> </a:t>
            </a:r>
            <a:r>
              <a:rPr lang="en-US" sz="2000" dirty="0" err="1"/>
              <a:t>cân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,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đường</a:t>
            </a:r>
            <a:r>
              <a:rPr lang="en-US" sz="2000" dirty="0"/>
              <a:t> </a:t>
            </a:r>
            <a:r>
              <a:rPr lang="en-US" sz="2000" dirty="0" err="1"/>
              <a:t>biên</a:t>
            </a:r>
            <a:r>
              <a:rPr lang="en-US" sz="2000" dirty="0"/>
              <a:t> pareto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762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9CB-BA9B-91E0-0B88-1FC03D27F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63684"/>
            <a:ext cx="861517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khái</a:t>
            </a:r>
            <a:r>
              <a:rPr lang="en-US" sz="2000" dirty="0"/>
              <a:t> </a:t>
            </a:r>
            <a:r>
              <a:rPr lang="en-US" sz="2000" dirty="0" err="1"/>
              <a:t>niệm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440C0-377F-2110-7467-E6AA2682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751"/>
            <a:ext cx="9144000" cy="40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57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9CB-BA9B-91E0-0B88-1FC03D27F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63684"/>
            <a:ext cx="861517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khái</a:t>
            </a:r>
            <a:r>
              <a:rPr lang="en-US" sz="2000" dirty="0"/>
              <a:t> </a:t>
            </a:r>
            <a:r>
              <a:rPr lang="en-US" sz="2000" dirty="0" err="1"/>
              <a:t>niệm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5643B-3AB7-BA9D-0B64-59814F22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456"/>
            <a:ext cx="9144000" cy="46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76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9CB-BA9B-91E0-0B88-1FC03D27F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63684"/>
            <a:ext cx="861517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khái</a:t>
            </a:r>
            <a:r>
              <a:rPr lang="en-US" sz="2000" dirty="0"/>
              <a:t> </a:t>
            </a:r>
            <a:r>
              <a:rPr lang="en-US" sz="2000" dirty="0" err="1"/>
              <a:t>niệm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D1380-843E-5FB9-1906-118B047D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750"/>
            <a:ext cx="9144000" cy="3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0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5C0BCB-8BEA-ED80-0B8B-C518A4D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000"/>
            <a:ext cx="9144000" cy="46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95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C7359-D0FE-BF2C-5D5E-85F9CFB2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878"/>
            <a:ext cx="9144000" cy="47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6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BB8E1-ED72-6CE3-8658-6C07ED4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60915-D833-A7A7-0737-7D05EDAA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i="0" dirty="0">
                <a:effectLst/>
                <a:latin typeface="Nunito" pitchFamily="2" charset="0"/>
              </a:rPr>
              <a:t>Non-Dominated Sorting Genetic Algorithm 2 (NSGA-II)</a:t>
            </a:r>
            <a:br>
              <a:rPr lang="en-US" sz="2400" b="1" i="0" dirty="0">
                <a:effectLst/>
                <a:latin typeface="Nunito" pitchFamily="2" charset="0"/>
              </a:rPr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9EDC2-C5CF-0C4F-C29A-B50D2A578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80"/>
            <a:ext cx="9144000" cy="60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9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3634479" y="630578"/>
            <a:ext cx="4946304" cy="7284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ja-JP" altLang="en-US" sz="4500" dirty="0"/>
              <a:t>ご清聴ありがとうございました。</a:t>
            </a:r>
            <a:endParaRPr lang="en-US" sz="4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11547-AA57-FF1A-EE39-08635C42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10" y="2323691"/>
            <a:ext cx="3722666" cy="368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9BEEA-0336-94F3-F713-80FE3B28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4A89-EDD4-1CD8-7815-5B2C8D011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7" y="1375570"/>
            <a:ext cx="377423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Khái</a:t>
            </a:r>
            <a:r>
              <a:rPr lang="en-US" sz="2400" dirty="0"/>
              <a:t> </a:t>
            </a:r>
            <a:r>
              <a:rPr lang="en-US" sz="2400" dirty="0" err="1"/>
              <a:t>niệm</a:t>
            </a:r>
            <a:endParaRPr lang="en-US" sz="2400" dirty="0"/>
          </a:p>
          <a:p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 heuristic, </a:t>
            </a: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nhóm</a:t>
            </a:r>
            <a:r>
              <a:rPr lang="en-US" sz="1800" dirty="0"/>
              <a:t>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lọc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di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: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giải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 </a:t>
            </a:r>
            <a:r>
              <a:rPr lang="en-US" sz="1800" dirty="0" err="1"/>
              <a:t>chất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cao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tối</a:t>
            </a: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98A05-04A9-37D8-0DA5-62A41F20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GA</a:t>
            </a:r>
          </a:p>
        </p:txBody>
      </p:sp>
      <p:pic>
        <p:nvPicPr>
          <p:cNvPr id="1026" name="Picture 2" descr="Introduction to Genetic Algorithms — Including Example Code">
            <a:extLst>
              <a:ext uri="{FF2B5EF4-FFF2-40B4-BE49-F238E27FC236}">
                <a16:creationId xmlns:a16="http://schemas.microsoft.com/office/drawing/2014/main" id="{32C9E5EF-C656-3CE6-277F-DFF4E1D57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71" y="1780271"/>
            <a:ext cx="5351929" cy="35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8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6E1AF-488E-A12F-54D3-23B7B92D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B258-FEAF-A2F8-0877-2385FA7ED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473643"/>
            <a:ext cx="4419599" cy="4096241"/>
          </a:xfrm>
        </p:spPr>
        <p:txBody>
          <a:bodyPr/>
          <a:lstStyle/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thuật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truyền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dựa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trên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sự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tương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tự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với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cấu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trúc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di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truyền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hành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vi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nhiễm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sắc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cạnh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tranh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tài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nguyên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giao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phối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Những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mạnh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nhất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sau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đó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lại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giao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phối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nhiều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con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hơn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những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khác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Gen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từ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cha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mẹ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tốt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nhất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nhân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giống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nhiều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thế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hệ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đôi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cha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mẹ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con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tốt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hơn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cha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hoặc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mẹ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Do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đó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mỗi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thế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hệ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kế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tiếp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đều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phù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hợp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hơn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với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môi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trường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họ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endParaRPr lang="en-US" sz="1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CC851C-7007-7777-ECDF-F76C821B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GA</a:t>
            </a:r>
          </a:p>
        </p:txBody>
      </p:sp>
      <p:sp>
        <p:nvSpPr>
          <p:cNvPr id="9" name="AutoShape 2" descr="Image result for natural selection">
            <a:extLst>
              <a:ext uri="{FF2B5EF4-FFF2-40B4-BE49-F238E27FC236}">
                <a16:creationId xmlns:a16="http://schemas.microsoft.com/office/drawing/2014/main" id="{B8B9DAE3-E473-DDBF-ADB8-1CA13519EF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What Are The Key Parts Of Natural Selection at Timothy Jeffords blog">
            <a:extLst>
              <a:ext uri="{FF2B5EF4-FFF2-40B4-BE49-F238E27FC236}">
                <a16:creationId xmlns:a16="http://schemas.microsoft.com/office/drawing/2014/main" id="{85B20AB7-DB87-40AC-A391-482FEEC1A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21" y="1380879"/>
            <a:ext cx="4518991" cy="40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07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C7175-4CB9-FAC7-BC42-8999FACF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71BE-F05C-3874-DECC-2BB2324AB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077" y="1235930"/>
            <a:ext cx="8673846" cy="4351338"/>
          </a:xfrm>
        </p:spPr>
        <p:txBody>
          <a:bodyPr/>
          <a:lstStyle/>
          <a:p>
            <a:pPr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vấn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vector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hữu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(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giống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nhiễm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sắc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Gen. Do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nhiễm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sắc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(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 bao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gen(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0F4DAC-99F0-B775-2C50-09C51DC3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B2DDB-37F1-DBE5-B06C-2048D825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5" y="3891514"/>
            <a:ext cx="8280982" cy="17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4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3ADF9-5D26-A38C-61CB-E0CE1BBE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998D-51A6-8083-A650-1BA884E52D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018" y="1319592"/>
            <a:ext cx="3886200" cy="4351338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chế</a:t>
            </a:r>
            <a:endParaRPr lang="en-US" sz="2400" dirty="0"/>
          </a:p>
          <a:p>
            <a:pPr marL="0" indent="0">
              <a:buNone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Toàn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bộ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thuật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tóm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tắt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như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sau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Khởi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ngẫu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nhiên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p.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Xác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định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độ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thích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nghi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Lặp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lại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đến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hội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tụ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: 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Chọn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cha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mẹ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từ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Lai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ghép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tạo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ra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mới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Thực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hiện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biến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đổi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trên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mới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Tính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độ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thích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nghi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quần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4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endParaRPr lang="en-US" sz="11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1AD256-C5CB-D07A-693E-76170898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77" y="114472"/>
            <a:ext cx="8673846" cy="451739"/>
          </a:xfrm>
        </p:spPr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pic>
        <p:nvPicPr>
          <p:cNvPr id="2052" name="Picture 4" descr="PPT - Genetic Algorithms Revisited PowerPoint Presentation, free ...">
            <a:extLst>
              <a:ext uri="{FF2B5EF4-FFF2-40B4-BE49-F238E27FC236}">
                <a16:creationId xmlns:a16="http://schemas.microsoft.com/office/drawing/2014/main" id="{231329AF-4DAE-3778-29D1-5ACA1757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52" y="1383388"/>
            <a:ext cx="4909930" cy="36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3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9586E-9DA7-CF48-1CD0-579FE6B3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52DDE2-FA20-3CBF-D5D6-DB71D7DFCE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722798"/>
            <a:ext cx="9144000" cy="526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F005B1-327B-48C6-B253-C5F2DFC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5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9586E-9DA7-CF48-1CD0-579FE6B3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F005B1-327B-48C6-B253-C5F2DFC3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Inter"/>
              </a:rPr>
              <a:t>Fitness Evaluation</a:t>
            </a:r>
            <a:br>
              <a:rPr lang="en-US" b="1" i="0" dirty="0">
                <a:effectLst/>
                <a:latin typeface="Inter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E09EA-8493-54BD-99DF-C77247578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163313"/>
            <a:ext cx="9027459" cy="2709440"/>
          </a:xfrm>
        </p:spPr>
        <p:txBody>
          <a:bodyPr/>
          <a:lstStyle/>
          <a:p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Fitness score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thích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những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thích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gần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).</a:t>
            </a:r>
          </a:p>
          <a:p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Khó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ngữ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cảnh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thức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hàm</a:t>
            </a:r>
            <a:r>
              <a:rPr lang="en-US" sz="18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</a:p>
          <a:p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toán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tối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đa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hàm</a:t>
            </a:r>
            <a:r>
              <a:rPr lang="en-US" sz="1800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fitness evaluate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1D59D-1312-312E-C3AD-BFDA0231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2" y="2959975"/>
            <a:ext cx="9027459" cy="29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4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251DB0-F5B4-E6BD-6AB2-544F6C3E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88353-70D9-549E-BC01-A20B694D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253331"/>
            <a:ext cx="926950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Sau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khi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Fitness score ở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lựa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cặp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ngẫu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nhiên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xét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. Ý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tưởng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ưu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tiên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tốt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phép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gen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mình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sang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thế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.</a:t>
            </a:r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50E93B-23D1-C1F9-C4E8-AB9B4E89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Inter"/>
              </a:rPr>
              <a:t>Selection</a:t>
            </a:r>
            <a:br>
              <a:rPr lang="en-US" b="1" i="0" dirty="0">
                <a:solidFill>
                  <a:srgbClr val="09090B"/>
                </a:solidFill>
                <a:effectLst/>
                <a:latin typeface="Inter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35FBC-FD2A-A7AA-284E-CD563FAF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4542"/>
            <a:ext cx="9144000" cy="36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6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1125</TotalTime>
  <Words>1165</Words>
  <Application>Microsoft Office PowerPoint</Application>
  <PresentationFormat>On-screen Show (4:3)</PresentationFormat>
  <Paragraphs>100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Inter</vt:lpstr>
      <vt:lpstr>Source Sans 3</vt:lpstr>
      <vt:lpstr>Arial</vt:lpstr>
      <vt:lpstr>Calibri</vt:lpstr>
      <vt:lpstr>Cambria Math</vt:lpstr>
      <vt:lpstr>Courier New</vt:lpstr>
      <vt:lpstr>Lato</vt:lpstr>
      <vt:lpstr>Nunito</vt:lpstr>
      <vt:lpstr>Symbol</vt:lpstr>
      <vt:lpstr>Times New Roman</vt:lpstr>
      <vt:lpstr>Office Theme</vt:lpstr>
      <vt:lpstr>PowerPoint Presentation</vt:lpstr>
      <vt:lpstr>PowerPoint Presentation</vt:lpstr>
      <vt:lpstr>Tổng quan về GA</vt:lpstr>
      <vt:lpstr>Tổng quan về GA</vt:lpstr>
      <vt:lpstr>Không gian tìm kiếm</vt:lpstr>
      <vt:lpstr>Cơ chế hoạt động</vt:lpstr>
      <vt:lpstr>Cơ chế hoạt động</vt:lpstr>
      <vt:lpstr>Fitness Evaluation </vt:lpstr>
      <vt:lpstr>Selection </vt:lpstr>
      <vt:lpstr>Crossover </vt:lpstr>
      <vt:lpstr>Crossover </vt:lpstr>
      <vt:lpstr>Crossover </vt:lpstr>
      <vt:lpstr>Mutation</vt:lpstr>
      <vt:lpstr>Demo</vt:lpstr>
      <vt:lpstr>Demo</vt:lpstr>
      <vt:lpstr>Mutation Algorithms for Real-Valued Parameters (GA) </vt:lpstr>
      <vt:lpstr>Mutation Algorithms for Real-Valued Parameters (GA) </vt:lpstr>
      <vt:lpstr>Mutation Algorithms for Real-Valued Parameters (GA) </vt:lpstr>
      <vt:lpstr>Mutation Algorithms for Real-Valued Parameters (GA) </vt:lpstr>
      <vt:lpstr>Mutation Algorithms for Real-Valued Parameters (GA) </vt:lpstr>
      <vt:lpstr>Mutation Algorithms for Real-Valued Parameters (GA) </vt:lpstr>
      <vt:lpstr>Non-Dominated Sorting Genetic Algorithm 2 (NSGA-II) </vt:lpstr>
      <vt:lpstr>Non-Dominated Sorting Genetic Algorithm 2 (NSGA-II) </vt:lpstr>
      <vt:lpstr>Non-Dominated Sorting Genetic Algorithm 2 (NSGA-II) </vt:lpstr>
      <vt:lpstr>Non-Dominated Sorting Genetic Algorithm 2 (NSGA-II) </vt:lpstr>
      <vt:lpstr>Non-Dominated Sorting Genetic Algorithm 2 (NSGA-II) </vt:lpstr>
      <vt:lpstr>Non-Dominated Sorting Genetic Algorithm 2 (NSGA-II) </vt:lpstr>
      <vt:lpstr>Non-Dominated Sorting Genetic Algorithm 2 (NSGA-II)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duc nguyen</cp:lastModifiedBy>
  <cp:revision>22</cp:revision>
  <dcterms:created xsi:type="dcterms:W3CDTF">2021-05-28T04:32:29Z</dcterms:created>
  <dcterms:modified xsi:type="dcterms:W3CDTF">2025-11-27T09:58:04Z</dcterms:modified>
</cp:coreProperties>
</file>